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8" r:id="rId2"/>
    <p:sldId id="264" r:id="rId3"/>
    <p:sldId id="259" r:id="rId4"/>
    <p:sldId id="265" r:id="rId5"/>
    <p:sldId id="262" r:id="rId6"/>
    <p:sldId id="266"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31"/>
  </p:normalViewPr>
  <p:slideViewPr>
    <p:cSldViewPr snapToGrid="0">
      <p:cViewPr varScale="1">
        <p:scale>
          <a:sx n="123" d="100"/>
          <a:sy n="123" d="100"/>
        </p:scale>
        <p:origin x="208" y="8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0e4058d512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0e4058d512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0e4058d51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0e4058d51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e4058d51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0e4058d51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0e4058d512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0e4058d512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145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users/webandi-1460261/?utm_source=link-attribution&amp;utm_medium=referral&amp;utm_campaign=image&amp;utm_content=1429542"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pixabay.com/?utm_source=link-attribution&amp;utm_medium=referral&amp;utm_campaign=image&amp;utm_content=142954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fr.dreamstime.com/warenemy_info"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pilotes-driver.fr/nouveau-30pcs-15mm-rotary-encoder-switch-avec-interrupteur-a-cle-avec-micro-interrupteur-a-echelle-de-gris-2-bits/" TargetMode="External"/><Relationship Id="rId5" Type="http://schemas.openxmlformats.org/officeDocument/2006/relationships/image" Target="../media/image1.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nvPr>
        </p:nvSpPr>
        <p:spPr>
          <a:xfrm>
            <a:off x="311708" y="-108052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sz="3000" dirty="0">
                <a:solidFill>
                  <a:srgbClr val="1C4587"/>
                </a:solidFill>
                <a:latin typeface="Georgia"/>
                <a:ea typeface="Georgia"/>
                <a:cs typeface="Georgia"/>
                <a:sym typeface="Georgia"/>
              </a:rPr>
              <a:t>Définition de la carte mère</a:t>
            </a:r>
            <a:endParaRPr sz="3000" dirty="0">
              <a:solidFill>
                <a:srgbClr val="1C4587"/>
              </a:solidFill>
              <a:latin typeface="Georgia"/>
              <a:ea typeface="Georgia"/>
              <a:cs typeface="Georgia"/>
              <a:sym typeface="Georgia"/>
            </a:endParaRPr>
          </a:p>
        </p:txBody>
      </p:sp>
      <p:sp>
        <p:nvSpPr>
          <p:cNvPr id="67" name="Google Shape;67;p15"/>
          <p:cNvSpPr txBox="1"/>
          <p:nvPr/>
        </p:nvSpPr>
        <p:spPr>
          <a:xfrm>
            <a:off x="424050" y="1267375"/>
            <a:ext cx="8295900" cy="2839800"/>
          </a:xfrm>
          <a:prstGeom prst="rect">
            <a:avLst/>
          </a:prstGeom>
          <a:noFill/>
          <a:ln>
            <a:noFill/>
          </a:ln>
        </p:spPr>
        <p:txBody>
          <a:bodyPr spcFirstLastPara="1" wrap="square" lIns="91425" tIns="91425" rIns="91425" bIns="91425" anchor="t" anchorCtr="0">
            <a:spAutoFit/>
          </a:bodyPr>
          <a:lstStyle/>
          <a:p>
            <a:pPr marL="457200" lvl="0" indent="-323850" algn="just" rtl="0">
              <a:lnSpc>
                <a:spcPct val="150000"/>
              </a:lnSpc>
              <a:spcBef>
                <a:spcPts val="0"/>
              </a:spcBef>
              <a:spcAft>
                <a:spcPts val="0"/>
              </a:spcAft>
              <a:buClr>
                <a:schemeClr val="dk1"/>
              </a:buClr>
              <a:buSzPts val="1500"/>
              <a:buFont typeface="Georgia"/>
              <a:buChar char="●"/>
            </a:pPr>
            <a:r>
              <a:rPr lang="fr" sz="1500" dirty="0">
                <a:solidFill>
                  <a:schemeClr val="dk1"/>
                </a:solidFill>
                <a:latin typeface="Georgia"/>
                <a:ea typeface="Georgia"/>
                <a:cs typeface="Georgia"/>
                <a:sym typeface="Georgia"/>
              </a:rPr>
              <a:t>La carte mère est un </a:t>
            </a:r>
            <a:r>
              <a:rPr lang="fr" sz="1500" b="1" dirty="0">
                <a:solidFill>
                  <a:schemeClr val="dk1"/>
                </a:solidFill>
                <a:latin typeface="Georgia"/>
                <a:ea typeface="Georgia"/>
                <a:cs typeface="Georgia"/>
                <a:sym typeface="Georgia"/>
              </a:rPr>
              <a:t>circuit imprimé multicouche</a:t>
            </a:r>
            <a:r>
              <a:rPr lang="fr" sz="1500" dirty="0">
                <a:solidFill>
                  <a:schemeClr val="dk1"/>
                </a:solidFill>
                <a:latin typeface="Georgia"/>
                <a:ea typeface="Georgia"/>
                <a:cs typeface="Georgia"/>
                <a:sym typeface="Georgia"/>
              </a:rPr>
              <a:t> que parcourent des centaines de pistes pour alimenter et interconnecter les connecteurs et les composants électroniques soudés sur la face supérieure de la carte. </a:t>
            </a:r>
            <a:endParaRPr sz="1500" dirty="0">
              <a:solidFill>
                <a:schemeClr val="dk1"/>
              </a:solidFill>
              <a:latin typeface="Georgia"/>
              <a:ea typeface="Georgia"/>
              <a:cs typeface="Georgia"/>
              <a:sym typeface="Georgia"/>
            </a:endParaRPr>
          </a:p>
          <a:p>
            <a:pPr marL="457200" lvl="0" indent="-323850" algn="just" rtl="0">
              <a:lnSpc>
                <a:spcPct val="150000"/>
              </a:lnSpc>
              <a:spcBef>
                <a:spcPts val="0"/>
              </a:spcBef>
              <a:spcAft>
                <a:spcPts val="0"/>
              </a:spcAft>
              <a:buClr>
                <a:schemeClr val="dk1"/>
              </a:buClr>
              <a:buSzPts val="1500"/>
              <a:buFont typeface="Georgia"/>
              <a:buChar char="●"/>
            </a:pPr>
            <a:r>
              <a:rPr lang="fr" sz="1500" dirty="0">
                <a:solidFill>
                  <a:schemeClr val="dk1"/>
                </a:solidFill>
                <a:latin typeface="Georgia"/>
                <a:ea typeface="Georgia"/>
                <a:cs typeface="Georgia"/>
                <a:sym typeface="Georgia"/>
              </a:rPr>
              <a:t>La mère est fixée au boîtier par des </a:t>
            </a:r>
            <a:r>
              <a:rPr lang="fr" sz="1500" b="1" dirty="0">
                <a:solidFill>
                  <a:schemeClr val="dk1"/>
                </a:solidFill>
                <a:latin typeface="Georgia"/>
                <a:ea typeface="Georgia"/>
                <a:cs typeface="Georgia"/>
                <a:sym typeface="Georgia"/>
              </a:rPr>
              <a:t>entretoises</a:t>
            </a:r>
            <a:r>
              <a:rPr lang="fr" sz="1500" dirty="0">
                <a:solidFill>
                  <a:schemeClr val="dk1"/>
                </a:solidFill>
                <a:latin typeface="Georgia"/>
                <a:ea typeface="Georgia"/>
                <a:cs typeface="Georgia"/>
                <a:sym typeface="Georgia"/>
              </a:rPr>
              <a:t> qui maintiennent un écart de quelques millimètres entre la face inférieure du circuit imprimé et le châssis métallique. Les positions des trous de montage sont standardisées de sorte à permettre l'installation de la carte mère dans des boîtiers de diverses origines.</a:t>
            </a:r>
            <a:endParaRPr sz="1500" dirty="0">
              <a:solidFill>
                <a:schemeClr val="dk1"/>
              </a:solidFill>
              <a:latin typeface="Georgia"/>
              <a:ea typeface="Georgia"/>
              <a:cs typeface="Georgia"/>
              <a:sym typeface="Georgia"/>
            </a:endParaRPr>
          </a:p>
          <a:p>
            <a:pPr marL="0" lvl="0" indent="0" algn="just" rtl="0">
              <a:lnSpc>
                <a:spcPct val="150000"/>
              </a:lnSpc>
              <a:spcBef>
                <a:spcPts val="0"/>
              </a:spcBef>
              <a:spcAft>
                <a:spcPts val="0"/>
              </a:spcAft>
              <a:buNone/>
            </a:pPr>
            <a:endParaRPr sz="1500" dirty="0">
              <a:latin typeface="Georgia"/>
              <a:ea typeface="Georgia"/>
              <a:cs typeface="Georgia"/>
              <a:sym typeface="Georgia"/>
            </a:endParaRPr>
          </a:p>
        </p:txBody>
      </p:sp>
      <p:pic>
        <p:nvPicPr>
          <p:cNvPr id="68" name="Google Shape;68;p15"/>
          <p:cNvPicPr preferRelativeResize="0"/>
          <p:nvPr/>
        </p:nvPicPr>
        <p:blipFill>
          <a:blip r:embed="rId3">
            <a:alphaModFix/>
          </a:blip>
          <a:stretch>
            <a:fillRect/>
          </a:stretch>
        </p:blipFill>
        <p:spPr>
          <a:xfrm>
            <a:off x="7359700" y="4038075"/>
            <a:ext cx="1685925" cy="100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Appareils électroniques, Composant électronique, Ingénierie électronique, Composant de circuit&#10;&#10;Description générée automatiquement">
            <a:extLst>
              <a:ext uri="{FF2B5EF4-FFF2-40B4-BE49-F238E27FC236}">
                <a16:creationId xmlns:a16="http://schemas.microsoft.com/office/drawing/2014/main" id="{4B7400C3-3191-46C9-9A08-FEF21CE026BA}"/>
              </a:ext>
            </a:extLst>
          </p:cNvPr>
          <p:cNvPicPr>
            <a:picLocks noChangeAspect="1"/>
          </p:cNvPicPr>
          <p:nvPr/>
        </p:nvPicPr>
        <p:blipFill>
          <a:blip r:embed="rId2"/>
          <a:stretch>
            <a:fillRect/>
          </a:stretch>
        </p:blipFill>
        <p:spPr>
          <a:xfrm>
            <a:off x="0" y="-476250"/>
            <a:ext cx="9144000" cy="6096000"/>
          </a:xfrm>
          <a:prstGeom prst="rect">
            <a:avLst/>
          </a:prstGeom>
        </p:spPr>
      </p:pic>
      <p:sp>
        <p:nvSpPr>
          <p:cNvPr id="5" name="ZoneTexte 4">
            <a:extLst>
              <a:ext uri="{FF2B5EF4-FFF2-40B4-BE49-F238E27FC236}">
                <a16:creationId xmlns:a16="http://schemas.microsoft.com/office/drawing/2014/main" id="{B45E7AC3-01D5-78C1-57E1-86E59F25DEED}"/>
              </a:ext>
            </a:extLst>
          </p:cNvPr>
          <p:cNvSpPr txBox="1"/>
          <p:nvPr/>
        </p:nvSpPr>
        <p:spPr>
          <a:xfrm>
            <a:off x="5115265" y="5259296"/>
            <a:ext cx="2867891" cy="261610"/>
          </a:xfrm>
          <a:prstGeom prst="rect">
            <a:avLst/>
          </a:prstGeom>
          <a:noFill/>
        </p:spPr>
        <p:txBody>
          <a:bodyPr wrap="square" rtlCol="0">
            <a:spAutoFit/>
          </a:bodyPr>
          <a:lstStyle/>
          <a:p>
            <a:pPr algn="r"/>
            <a:r>
              <a:rPr lang="fr-FR" sz="1100" b="0" i="0" u="none" strike="noStrike" dirty="0">
                <a:solidFill>
                  <a:schemeClr val="tx1">
                    <a:lumMod val="50000"/>
                    <a:lumOff val="50000"/>
                  </a:schemeClr>
                </a:solidFill>
                <a:effectLst/>
                <a:latin typeface="Georgia" panose="02040502050405020303" pitchFamily="18" charset="0"/>
              </a:rPr>
              <a:t>Image by </a:t>
            </a:r>
            <a:r>
              <a:rPr lang="fr-FR" sz="1100" b="0" i="0" u="sng" dirty="0">
                <a:solidFill>
                  <a:schemeClr val="tx1">
                    <a:lumMod val="50000"/>
                    <a:lumOff val="50000"/>
                  </a:schemeClr>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Andreas Lischka</a:t>
            </a:r>
            <a:r>
              <a:rPr lang="fr-FR" sz="1100" b="0" i="0" u="none" strike="noStrike" dirty="0">
                <a:solidFill>
                  <a:schemeClr val="tx1">
                    <a:lumMod val="50000"/>
                    <a:lumOff val="50000"/>
                  </a:schemeClr>
                </a:solidFill>
                <a:effectLst/>
                <a:latin typeface="Georgia" panose="02040502050405020303" pitchFamily="18" charset="0"/>
              </a:rPr>
              <a:t> </a:t>
            </a:r>
            <a:r>
              <a:rPr lang="fr-FR" sz="1100" b="0" i="0" u="none" strike="noStrike" dirty="0" err="1">
                <a:solidFill>
                  <a:schemeClr val="tx1">
                    <a:lumMod val="50000"/>
                    <a:lumOff val="50000"/>
                  </a:schemeClr>
                </a:solidFill>
                <a:effectLst/>
                <a:latin typeface="Georgia" panose="02040502050405020303" pitchFamily="18" charset="0"/>
              </a:rPr>
              <a:t>from</a:t>
            </a:r>
            <a:r>
              <a:rPr lang="fr-FR" sz="1100" b="0" i="0" u="none" strike="noStrike" dirty="0">
                <a:solidFill>
                  <a:schemeClr val="tx1">
                    <a:lumMod val="50000"/>
                    <a:lumOff val="50000"/>
                  </a:schemeClr>
                </a:solidFill>
                <a:effectLst/>
                <a:latin typeface="Georgia" panose="02040502050405020303" pitchFamily="18" charset="0"/>
              </a:rPr>
              <a:t> </a:t>
            </a:r>
            <a:r>
              <a:rPr lang="fr-FR" sz="1100" b="0" i="0" u="sng" dirty="0">
                <a:solidFill>
                  <a:schemeClr val="tx1">
                    <a:lumMod val="50000"/>
                    <a:lumOff val="50000"/>
                  </a:schemeClr>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Pixabay</a:t>
            </a:r>
            <a:endParaRPr lang="fr-FR" sz="1100" dirty="0">
              <a:solidFill>
                <a:schemeClr val="tx1">
                  <a:lumMod val="50000"/>
                  <a:lumOff val="50000"/>
                </a:schemeClr>
              </a:solidFill>
              <a:latin typeface="Georgia" panose="02040502050405020303" pitchFamily="18" charset="0"/>
            </a:endParaRPr>
          </a:p>
        </p:txBody>
      </p:sp>
      <p:sp>
        <p:nvSpPr>
          <p:cNvPr id="6" name="ZoneTexte 5">
            <a:extLst>
              <a:ext uri="{FF2B5EF4-FFF2-40B4-BE49-F238E27FC236}">
                <a16:creationId xmlns:a16="http://schemas.microsoft.com/office/drawing/2014/main" id="{B5C9AA8C-3104-9CAC-8CF3-A61477BA167E}"/>
              </a:ext>
            </a:extLst>
          </p:cNvPr>
          <p:cNvSpPr txBox="1"/>
          <p:nvPr/>
        </p:nvSpPr>
        <p:spPr>
          <a:xfrm>
            <a:off x="41562" y="-323166"/>
            <a:ext cx="3031599" cy="646331"/>
          </a:xfrm>
          <a:prstGeom prst="rect">
            <a:avLst/>
          </a:prstGeom>
          <a:noFill/>
        </p:spPr>
        <p:txBody>
          <a:bodyPr wrap="none" rtlCol="0">
            <a:spAutoFit/>
          </a:bodyPr>
          <a:lstStyle/>
          <a:p>
            <a:pPr algn="r"/>
            <a:r>
              <a:rPr lang="fr-FR" sz="3600" dirty="0">
                <a:latin typeface="Georgia" panose="02040502050405020303" pitchFamily="18" charset="0"/>
              </a:rPr>
              <a:t>La carte mère</a:t>
            </a:r>
          </a:p>
        </p:txBody>
      </p:sp>
      <p:pic>
        <p:nvPicPr>
          <p:cNvPr id="7" name="Google Shape;68;p15">
            <a:extLst>
              <a:ext uri="{FF2B5EF4-FFF2-40B4-BE49-F238E27FC236}">
                <a16:creationId xmlns:a16="http://schemas.microsoft.com/office/drawing/2014/main" id="{BF0BACB4-1153-328B-893B-CEAB50480064}"/>
              </a:ext>
            </a:extLst>
          </p:cNvPr>
          <p:cNvPicPr preferRelativeResize="0"/>
          <p:nvPr/>
        </p:nvPicPr>
        <p:blipFill>
          <a:blip r:embed="rId5">
            <a:alphaModFix/>
          </a:blip>
          <a:stretch>
            <a:fillRect/>
          </a:stretch>
        </p:blipFill>
        <p:spPr>
          <a:xfrm>
            <a:off x="7983156" y="4568802"/>
            <a:ext cx="1371414" cy="821299"/>
          </a:xfrm>
          <a:prstGeom prst="rect">
            <a:avLst/>
          </a:prstGeom>
          <a:noFill/>
          <a:ln>
            <a:noFill/>
          </a:ln>
        </p:spPr>
      </p:pic>
    </p:spTree>
    <p:extLst>
      <p:ext uri="{BB962C8B-B14F-4D97-AF65-F5344CB8AC3E}">
        <p14:creationId xmlns:p14="http://schemas.microsoft.com/office/powerpoint/2010/main" val="562350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424050" y="199425"/>
            <a:ext cx="8520600" cy="594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 sz="3000">
                <a:solidFill>
                  <a:srgbClr val="1C4587"/>
                </a:solidFill>
                <a:latin typeface="Georgia"/>
                <a:ea typeface="Georgia"/>
                <a:cs typeface="Georgia"/>
                <a:sym typeface="Georgia"/>
              </a:rPr>
              <a:t>Composants montés à la surface de la carte-mère</a:t>
            </a:r>
            <a:endParaRPr sz="3000">
              <a:solidFill>
                <a:srgbClr val="1C4587"/>
              </a:solidFill>
              <a:latin typeface="Georgia"/>
              <a:ea typeface="Georgia"/>
              <a:cs typeface="Georgia"/>
              <a:sym typeface="Georgia"/>
            </a:endParaRPr>
          </a:p>
        </p:txBody>
      </p:sp>
      <p:sp>
        <p:nvSpPr>
          <p:cNvPr id="74" name="Google Shape;74;p16"/>
          <p:cNvSpPr txBox="1"/>
          <p:nvPr/>
        </p:nvSpPr>
        <p:spPr>
          <a:xfrm>
            <a:off x="424050" y="1321625"/>
            <a:ext cx="8295900" cy="2839800"/>
          </a:xfrm>
          <a:prstGeom prst="rect">
            <a:avLst/>
          </a:prstGeom>
          <a:noFill/>
          <a:ln>
            <a:noFill/>
          </a:ln>
        </p:spPr>
        <p:txBody>
          <a:bodyPr spcFirstLastPara="1" wrap="square" lIns="91425" tIns="91425" rIns="91425" bIns="91425" anchor="t" anchorCtr="0">
            <a:spAutoFit/>
          </a:bodyPr>
          <a:lstStyle/>
          <a:p>
            <a:pPr marL="457200" lvl="0" indent="-323850" algn="just" rtl="0">
              <a:lnSpc>
                <a:spcPct val="150000"/>
              </a:lnSpc>
              <a:spcBef>
                <a:spcPts val="0"/>
              </a:spcBef>
              <a:spcAft>
                <a:spcPts val="0"/>
              </a:spcAft>
              <a:buClr>
                <a:schemeClr val="dk1"/>
              </a:buClr>
              <a:buSzPts val="1500"/>
              <a:buFont typeface="Georgia"/>
              <a:buChar char="●"/>
            </a:pPr>
            <a:r>
              <a:rPr lang="fr" sz="1500" b="1">
                <a:solidFill>
                  <a:schemeClr val="dk1"/>
                </a:solidFill>
                <a:latin typeface="Georgia"/>
                <a:ea typeface="Georgia"/>
                <a:cs typeface="Georgia"/>
                <a:sym typeface="Georgia"/>
              </a:rPr>
              <a:t>Les chips ou puces électroniques</a:t>
            </a:r>
            <a:endParaRPr sz="1500" b="1">
              <a:solidFill>
                <a:schemeClr val="dk1"/>
              </a:solidFill>
              <a:latin typeface="Georgia"/>
              <a:ea typeface="Georgia"/>
              <a:cs typeface="Georgia"/>
              <a:sym typeface="Georgia"/>
            </a:endParaRPr>
          </a:p>
          <a:p>
            <a:pPr marL="914400" lvl="1" indent="-323850" algn="just" rtl="0">
              <a:lnSpc>
                <a:spcPct val="150000"/>
              </a:lnSpc>
              <a:spcBef>
                <a:spcPts val="0"/>
              </a:spcBef>
              <a:spcAft>
                <a:spcPts val="0"/>
              </a:spcAft>
              <a:buClr>
                <a:schemeClr val="dk1"/>
              </a:buClr>
              <a:buSzPts val="1500"/>
              <a:buFont typeface="Georgia"/>
              <a:buChar char="○"/>
            </a:pPr>
            <a:r>
              <a:rPr lang="fr" sz="1500">
                <a:solidFill>
                  <a:schemeClr val="dk1"/>
                </a:solidFill>
                <a:latin typeface="Georgia"/>
                <a:ea typeface="Georgia"/>
                <a:cs typeface="Georgia"/>
                <a:sym typeface="Georgia"/>
              </a:rPr>
              <a:t>Le socket muni de nombreux contacts pour y enficher le processeur</a:t>
            </a:r>
            <a:endParaRPr sz="1500">
              <a:solidFill>
                <a:schemeClr val="dk1"/>
              </a:solidFill>
              <a:latin typeface="Georgia"/>
              <a:ea typeface="Georgia"/>
              <a:cs typeface="Georgia"/>
              <a:sym typeface="Georgia"/>
            </a:endParaRPr>
          </a:p>
          <a:p>
            <a:pPr marL="914400" lvl="1" indent="-323850" algn="just" rtl="0">
              <a:lnSpc>
                <a:spcPct val="150000"/>
              </a:lnSpc>
              <a:spcBef>
                <a:spcPts val="0"/>
              </a:spcBef>
              <a:spcAft>
                <a:spcPts val="0"/>
              </a:spcAft>
              <a:buClr>
                <a:schemeClr val="dk1"/>
              </a:buClr>
              <a:buSzPts val="1500"/>
              <a:buFont typeface="Georgia"/>
              <a:buChar char="○"/>
            </a:pPr>
            <a:r>
              <a:rPr lang="fr" sz="1500">
                <a:solidFill>
                  <a:schemeClr val="dk1"/>
                </a:solidFill>
                <a:latin typeface="Georgia"/>
                <a:ea typeface="Georgia"/>
                <a:cs typeface="Georgia"/>
                <a:sym typeface="Georgia"/>
              </a:rPr>
              <a:t>Le système de fixation du "ventirad" (système de refroidissement du processeur)</a:t>
            </a:r>
            <a:endParaRPr sz="1500">
              <a:solidFill>
                <a:schemeClr val="dk1"/>
              </a:solidFill>
              <a:latin typeface="Georgia"/>
              <a:ea typeface="Georgia"/>
              <a:cs typeface="Georgia"/>
              <a:sym typeface="Georgia"/>
            </a:endParaRPr>
          </a:p>
          <a:p>
            <a:pPr marL="914400" lvl="1" indent="-323850" algn="just" rtl="0">
              <a:lnSpc>
                <a:spcPct val="150000"/>
              </a:lnSpc>
              <a:spcBef>
                <a:spcPts val="0"/>
              </a:spcBef>
              <a:spcAft>
                <a:spcPts val="0"/>
              </a:spcAft>
              <a:buClr>
                <a:schemeClr val="dk1"/>
              </a:buClr>
              <a:buSzPts val="1500"/>
              <a:buFont typeface="Georgia"/>
              <a:buChar char="○"/>
            </a:pPr>
            <a:r>
              <a:rPr lang="fr" sz="1500">
                <a:solidFill>
                  <a:schemeClr val="dk1"/>
                </a:solidFill>
                <a:latin typeface="Georgia"/>
                <a:ea typeface="Georgia"/>
                <a:cs typeface="Georgia"/>
                <a:sym typeface="Georgia"/>
              </a:rPr>
              <a:t>Le chipset : composants contrôlant les signaux qui transitent sur la carte</a:t>
            </a:r>
            <a:endParaRPr sz="1500">
              <a:solidFill>
                <a:schemeClr val="dk1"/>
              </a:solidFill>
              <a:latin typeface="Georgia"/>
              <a:ea typeface="Georgia"/>
              <a:cs typeface="Georgia"/>
              <a:sym typeface="Georgia"/>
            </a:endParaRPr>
          </a:p>
          <a:p>
            <a:pPr marL="914400" lvl="1" indent="-323850" algn="just" rtl="0">
              <a:lnSpc>
                <a:spcPct val="150000"/>
              </a:lnSpc>
              <a:spcBef>
                <a:spcPts val="0"/>
              </a:spcBef>
              <a:spcAft>
                <a:spcPts val="0"/>
              </a:spcAft>
              <a:buClr>
                <a:schemeClr val="dk1"/>
              </a:buClr>
              <a:buSzPts val="1500"/>
              <a:buFont typeface="Georgia"/>
              <a:buChar char="○"/>
            </a:pPr>
            <a:r>
              <a:rPr lang="fr" sz="1500">
                <a:solidFill>
                  <a:schemeClr val="dk1"/>
                </a:solidFill>
                <a:latin typeface="Georgia"/>
                <a:ea typeface="Georgia"/>
                <a:cs typeface="Georgia"/>
                <a:sym typeface="Georgia"/>
              </a:rPr>
              <a:t>Les mémoires : mémoire vive (barrettes RAM) et mémoire morte (contenant le BIOS)</a:t>
            </a:r>
            <a:endParaRPr sz="1500">
              <a:solidFill>
                <a:schemeClr val="dk1"/>
              </a:solidFill>
              <a:latin typeface="Georgia"/>
              <a:ea typeface="Georgia"/>
              <a:cs typeface="Georgia"/>
              <a:sym typeface="Georgia"/>
            </a:endParaRPr>
          </a:p>
          <a:p>
            <a:pPr marL="457200" lvl="0" indent="-323850" algn="just" rtl="0">
              <a:lnSpc>
                <a:spcPct val="150000"/>
              </a:lnSpc>
              <a:spcBef>
                <a:spcPts val="0"/>
              </a:spcBef>
              <a:spcAft>
                <a:spcPts val="0"/>
              </a:spcAft>
              <a:buClr>
                <a:schemeClr val="dk1"/>
              </a:buClr>
              <a:buSzPts val="1500"/>
              <a:buFont typeface="Georgia"/>
              <a:buChar char="●"/>
            </a:pPr>
            <a:r>
              <a:rPr lang="fr" sz="1500">
                <a:solidFill>
                  <a:schemeClr val="dk1"/>
                </a:solidFill>
                <a:latin typeface="Georgia"/>
                <a:ea typeface="Georgia"/>
                <a:cs typeface="Georgia"/>
                <a:sym typeface="Georgia"/>
              </a:rPr>
              <a:t>Les </a:t>
            </a:r>
            <a:r>
              <a:rPr lang="fr" sz="1500" b="1">
                <a:solidFill>
                  <a:schemeClr val="dk1"/>
                </a:solidFill>
                <a:latin typeface="Georgia"/>
                <a:ea typeface="Georgia"/>
                <a:cs typeface="Georgia"/>
                <a:sym typeface="Georgia"/>
              </a:rPr>
              <a:t>micro-interrupteurs</a:t>
            </a:r>
            <a:r>
              <a:rPr lang="fr" sz="1500">
                <a:solidFill>
                  <a:schemeClr val="dk1"/>
                </a:solidFill>
                <a:latin typeface="Georgia"/>
                <a:ea typeface="Georgia"/>
                <a:cs typeface="Georgia"/>
                <a:sym typeface="Georgia"/>
              </a:rPr>
              <a:t> ou </a:t>
            </a:r>
            <a:r>
              <a:rPr lang="fr" sz="1500" b="1">
                <a:solidFill>
                  <a:schemeClr val="dk1"/>
                </a:solidFill>
                <a:latin typeface="Georgia"/>
                <a:ea typeface="Georgia"/>
                <a:cs typeface="Georgia"/>
                <a:sym typeface="Georgia"/>
              </a:rPr>
              <a:t>micro-switches</a:t>
            </a:r>
            <a:r>
              <a:rPr lang="fr" sz="1500">
                <a:solidFill>
                  <a:schemeClr val="dk1"/>
                </a:solidFill>
                <a:latin typeface="Georgia"/>
                <a:ea typeface="Georgia"/>
                <a:cs typeface="Georgia"/>
                <a:sym typeface="Georgia"/>
              </a:rPr>
              <a:t> et les cavaliers ou jumpers. Ils étaient nombreux sur les cartes anciennes mais tendent à disparaître sur les carte récentes car la configuration de la carte se fait le plus souvent exclusivement par le setup du BIOS.</a:t>
            </a:r>
            <a:endParaRPr sz="1500">
              <a:latin typeface="Georgia"/>
              <a:ea typeface="Georgia"/>
              <a:cs typeface="Georgia"/>
              <a:sym typeface="Georgia"/>
            </a:endParaRPr>
          </a:p>
        </p:txBody>
      </p:sp>
      <p:pic>
        <p:nvPicPr>
          <p:cNvPr id="75" name="Google Shape;75;p16"/>
          <p:cNvPicPr preferRelativeResize="0"/>
          <p:nvPr/>
        </p:nvPicPr>
        <p:blipFill>
          <a:blip r:embed="rId3">
            <a:alphaModFix/>
          </a:blip>
          <a:stretch>
            <a:fillRect/>
          </a:stretch>
        </p:blipFill>
        <p:spPr>
          <a:xfrm>
            <a:off x="7359700" y="4038075"/>
            <a:ext cx="1685925" cy="1009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D49B2FA-DADC-D924-265A-B44E677258C9}"/>
              </a:ext>
            </a:extLst>
          </p:cNvPr>
          <p:cNvPicPr>
            <a:picLocks noChangeAspect="1"/>
          </p:cNvPicPr>
          <p:nvPr/>
        </p:nvPicPr>
        <p:blipFill>
          <a:blip r:embed="rId2"/>
          <a:stretch>
            <a:fillRect/>
          </a:stretch>
        </p:blipFill>
        <p:spPr>
          <a:xfrm>
            <a:off x="5124114" y="0"/>
            <a:ext cx="4019886" cy="5143500"/>
          </a:xfrm>
          <a:prstGeom prst="rect">
            <a:avLst/>
          </a:prstGeom>
        </p:spPr>
      </p:pic>
      <p:sp>
        <p:nvSpPr>
          <p:cNvPr id="4" name="ZoneTexte 3">
            <a:extLst>
              <a:ext uri="{FF2B5EF4-FFF2-40B4-BE49-F238E27FC236}">
                <a16:creationId xmlns:a16="http://schemas.microsoft.com/office/drawing/2014/main" id="{42FA5FEC-981F-1E13-0C43-805FBD75E51F}"/>
              </a:ext>
            </a:extLst>
          </p:cNvPr>
          <p:cNvSpPr txBox="1"/>
          <p:nvPr/>
        </p:nvSpPr>
        <p:spPr>
          <a:xfrm>
            <a:off x="6993082" y="4738254"/>
            <a:ext cx="2073189" cy="261610"/>
          </a:xfrm>
          <a:prstGeom prst="rect">
            <a:avLst/>
          </a:prstGeom>
          <a:noFill/>
        </p:spPr>
        <p:txBody>
          <a:bodyPr wrap="square" rtlCol="0">
            <a:spAutoFit/>
          </a:bodyPr>
          <a:lstStyle/>
          <a:p>
            <a:pPr algn="r"/>
            <a:r>
              <a:rPr lang="fr-FR" sz="1100" b="0" i="0" u="none" strike="noStrike" dirty="0">
                <a:solidFill>
                  <a:schemeClr val="bg1"/>
                </a:solidFill>
                <a:effectLst/>
                <a:latin typeface="-apple-system"/>
              </a:rPr>
              <a:t>© </a:t>
            </a:r>
            <a:r>
              <a:rPr lang="fr-FR" sz="1100" b="0" i="0" u="none" strike="noStrike" dirty="0">
                <a:solidFill>
                  <a:schemeClr val="bg1"/>
                </a:solidFill>
                <a:effectLst/>
                <a:latin typeface="-apple-system"/>
                <a:hlinkClick r:id="rId3">
                  <a:extLst>
                    <a:ext uri="{A12FA001-AC4F-418D-AE19-62706E023703}">
                      <ahyp:hlinkClr xmlns:ahyp="http://schemas.microsoft.com/office/drawing/2018/hyperlinkcolor" val="tx"/>
                    </a:ext>
                  </a:extLst>
                </a:hlinkClick>
              </a:rPr>
              <a:t>Warenemy</a:t>
            </a:r>
            <a:r>
              <a:rPr lang="fr-FR" sz="1100" dirty="0">
                <a:solidFill>
                  <a:schemeClr val="bg1"/>
                </a:solidFill>
                <a:latin typeface="-apple-system"/>
              </a:rPr>
              <a:t> </a:t>
            </a:r>
            <a:r>
              <a:rPr lang="fr-FR" sz="1100" b="0" i="0" u="none" strike="noStrike" dirty="0">
                <a:solidFill>
                  <a:schemeClr val="bg1"/>
                </a:solidFill>
                <a:effectLst/>
                <a:latin typeface="-apple-system"/>
              </a:rPr>
              <a:t>| </a:t>
            </a:r>
            <a:r>
              <a:rPr lang="fr-FR" sz="1100" b="0" i="0" u="none" strike="noStrike" dirty="0" err="1">
                <a:solidFill>
                  <a:schemeClr val="bg1"/>
                </a:solidFill>
                <a:effectLst/>
                <a:latin typeface="-apple-system"/>
              </a:rPr>
              <a:t>Dreamstime.com</a:t>
            </a:r>
            <a:endParaRPr lang="fr-FR" sz="1100" dirty="0">
              <a:solidFill>
                <a:schemeClr val="bg1"/>
              </a:solidFill>
            </a:endParaRPr>
          </a:p>
        </p:txBody>
      </p:sp>
      <p:pic>
        <p:nvPicPr>
          <p:cNvPr id="9" name="Image 8">
            <a:extLst>
              <a:ext uri="{FF2B5EF4-FFF2-40B4-BE49-F238E27FC236}">
                <a16:creationId xmlns:a16="http://schemas.microsoft.com/office/drawing/2014/main" id="{B4B67E1A-169A-76E6-A498-9980D8B2DA5B}"/>
              </a:ext>
            </a:extLst>
          </p:cNvPr>
          <p:cNvPicPr>
            <a:picLocks noChangeAspect="1"/>
          </p:cNvPicPr>
          <p:nvPr/>
        </p:nvPicPr>
        <p:blipFill>
          <a:blip r:embed="rId4"/>
          <a:stretch>
            <a:fillRect/>
          </a:stretch>
        </p:blipFill>
        <p:spPr>
          <a:xfrm>
            <a:off x="0" y="0"/>
            <a:ext cx="5143500" cy="5143500"/>
          </a:xfrm>
          <a:prstGeom prst="rect">
            <a:avLst/>
          </a:prstGeom>
        </p:spPr>
      </p:pic>
      <p:sp>
        <p:nvSpPr>
          <p:cNvPr id="14" name="ZoneTexte 13">
            <a:extLst>
              <a:ext uri="{FF2B5EF4-FFF2-40B4-BE49-F238E27FC236}">
                <a16:creationId xmlns:a16="http://schemas.microsoft.com/office/drawing/2014/main" id="{B083897C-DD6F-7762-1383-41A5E5369958}"/>
              </a:ext>
            </a:extLst>
          </p:cNvPr>
          <p:cNvSpPr txBox="1"/>
          <p:nvPr/>
        </p:nvSpPr>
        <p:spPr>
          <a:xfrm>
            <a:off x="856150" y="50116"/>
            <a:ext cx="7778695" cy="954107"/>
          </a:xfrm>
          <a:prstGeom prst="rect">
            <a:avLst/>
          </a:prstGeom>
          <a:noFill/>
        </p:spPr>
        <p:txBody>
          <a:bodyPr wrap="square" rtlCol="0">
            <a:spAutoFit/>
          </a:bodyPr>
          <a:lstStyle/>
          <a:p>
            <a:pPr algn="r"/>
            <a:r>
              <a:rPr lang="fr-FR" sz="2800" dirty="0">
                <a:solidFill>
                  <a:schemeClr val="bg1"/>
                </a:solidFill>
                <a:latin typeface="Georgia" panose="02040502050405020303" pitchFamily="18" charset="0"/>
              </a:rPr>
              <a:t>Le micro-switch &amp; la puce électronique</a:t>
            </a:r>
          </a:p>
          <a:p>
            <a:pPr algn="r"/>
            <a:endParaRPr lang="fr-FR" sz="2800" dirty="0">
              <a:solidFill>
                <a:schemeClr val="bg1"/>
              </a:solidFill>
              <a:latin typeface="Georgia" panose="02040502050405020303" pitchFamily="18" charset="0"/>
            </a:endParaRPr>
          </a:p>
        </p:txBody>
      </p:sp>
      <p:pic>
        <p:nvPicPr>
          <p:cNvPr id="16" name="Google Shape;68;p15">
            <a:extLst>
              <a:ext uri="{FF2B5EF4-FFF2-40B4-BE49-F238E27FC236}">
                <a16:creationId xmlns:a16="http://schemas.microsoft.com/office/drawing/2014/main" id="{6AC5ACC6-A345-B7F4-640C-C9BF1C491B00}"/>
              </a:ext>
            </a:extLst>
          </p:cNvPr>
          <p:cNvPicPr preferRelativeResize="0"/>
          <p:nvPr/>
        </p:nvPicPr>
        <p:blipFill>
          <a:blip r:embed="rId5">
            <a:alphaModFix/>
          </a:blip>
          <a:stretch>
            <a:fillRect/>
          </a:stretch>
        </p:blipFill>
        <p:spPr>
          <a:xfrm>
            <a:off x="-62345" y="182924"/>
            <a:ext cx="1371414" cy="821299"/>
          </a:xfrm>
          <a:prstGeom prst="rect">
            <a:avLst/>
          </a:prstGeom>
          <a:noFill/>
          <a:ln>
            <a:noFill/>
          </a:ln>
        </p:spPr>
      </p:pic>
      <p:sp>
        <p:nvSpPr>
          <p:cNvPr id="17" name="ZoneTexte 16">
            <a:extLst>
              <a:ext uri="{FF2B5EF4-FFF2-40B4-BE49-F238E27FC236}">
                <a16:creationId xmlns:a16="http://schemas.microsoft.com/office/drawing/2014/main" id="{E335C7F9-5ED4-1004-6F90-F037B2D24ABF}"/>
              </a:ext>
            </a:extLst>
          </p:cNvPr>
          <p:cNvSpPr txBox="1"/>
          <p:nvPr/>
        </p:nvSpPr>
        <p:spPr>
          <a:xfrm>
            <a:off x="115400" y="4738254"/>
            <a:ext cx="2450859" cy="261610"/>
          </a:xfrm>
          <a:prstGeom prst="rect">
            <a:avLst/>
          </a:prstGeom>
          <a:noFill/>
        </p:spPr>
        <p:txBody>
          <a:bodyPr wrap="square" rtlCol="0">
            <a:spAutoFit/>
          </a:bodyPr>
          <a:lstStyle/>
          <a:p>
            <a:r>
              <a:rPr lang="fr-FR" sz="1100" b="0" i="0" u="none" strike="noStrike" dirty="0">
                <a:solidFill>
                  <a:schemeClr val="bg1"/>
                </a:solidFill>
                <a:effectLst/>
                <a:latin typeface="DDG_ProximaNova"/>
                <a:hlinkClick r:id="rId6">
                  <a:extLst>
                    <a:ext uri="{A12FA001-AC4F-418D-AE19-62706E023703}">
                      <ahyp:hlinkClr xmlns:ahyp="http://schemas.microsoft.com/office/drawing/2018/hyperlinkcolor" val="tx"/>
                    </a:ext>
                  </a:extLst>
                </a:hlinkClick>
              </a:rPr>
              <a:t>pilotes-driver.fr</a:t>
            </a:r>
            <a:endParaRPr lang="fr-FR" sz="1100" dirty="0">
              <a:solidFill>
                <a:schemeClr val="bg1"/>
              </a:solidFill>
            </a:endParaRPr>
          </a:p>
        </p:txBody>
      </p:sp>
    </p:spTree>
    <p:extLst>
      <p:ext uri="{BB962C8B-B14F-4D97-AF65-F5344CB8AC3E}">
        <p14:creationId xmlns:p14="http://schemas.microsoft.com/office/powerpoint/2010/main" val="1716686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ctrTitle"/>
          </p:nvPr>
        </p:nvSpPr>
        <p:spPr>
          <a:xfrm>
            <a:off x="424050" y="199425"/>
            <a:ext cx="8520600" cy="594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 sz="3000">
                <a:solidFill>
                  <a:srgbClr val="1C4587"/>
                </a:solidFill>
                <a:latin typeface="Georgia"/>
                <a:ea typeface="Georgia"/>
                <a:cs typeface="Georgia"/>
                <a:sym typeface="Georgia"/>
              </a:rPr>
              <a:t>Les formats</a:t>
            </a:r>
            <a:endParaRPr sz="3000">
              <a:solidFill>
                <a:srgbClr val="1C4587"/>
              </a:solidFill>
              <a:latin typeface="Georgia"/>
              <a:ea typeface="Georgia"/>
              <a:cs typeface="Georgia"/>
              <a:sym typeface="Georgia"/>
            </a:endParaRPr>
          </a:p>
        </p:txBody>
      </p:sp>
      <p:sp>
        <p:nvSpPr>
          <p:cNvPr id="95" name="Google Shape;95;p19"/>
          <p:cNvSpPr txBox="1"/>
          <p:nvPr/>
        </p:nvSpPr>
        <p:spPr>
          <a:xfrm>
            <a:off x="424050" y="788225"/>
            <a:ext cx="8295900" cy="2685900"/>
          </a:xfrm>
          <a:prstGeom prst="rect">
            <a:avLst/>
          </a:prstGeom>
          <a:noFill/>
          <a:ln>
            <a:noFill/>
          </a:ln>
        </p:spPr>
        <p:txBody>
          <a:bodyPr spcFirstLastPara="1" wrap="square" lIns="91425" tIns="91425" rIns="91425" bIns="91425" anchor="t" anchorCtr="0">
            <a:spAutoFit/>
          </a:bodyPr>
          <a:lstStyle/>
          <a:p>
            <a:pPr marL="457200" lvl="0" indent="-311150" algn="just" rtl="0">
              <a:lnSpc>
                <a:spcPct val="115000"/>
              </a:lnSpc>
              <a:spcBef>
                <a:spcPts val="0"/>
              </a:spcBef>
              <a:spcAft>
                <a:spcPts val="0"/>
              </a:spcAft>
              <a:buClr>
                <a:schemeClr val="dk1"/>
              </a:buClr>
              <a:buSzPts val="1300"/>
              <a:buFont typeface="Georgia"/>
              <a:buChar char="●"/>
            </a:pPr>
            <a:r>
              <a:rPr lang="fr" sz="1300" b="1">
                <a:solidFill>
                  <a:schemeClr val="dk1"/>
                </a:solidFill>
                <a:latin typeface="Georgia"/>
                <a:ea typeface="Georgia"/>
                <a:cs typeface="Georgia"/>
                <a:sym typeface="Georgia"/>
              </a:rPr>
              <a:t>Formats AT et AT Baby</a:t>
            </a:r>
            <a:r>
              <a:rPr lang="fr" sz="1300">
                <a:solidFill>
                  <a:schemeClr val="dk1"/>
                </a:solidFill>
                <a:latin typeface="Georgia"/>
                <a:ea typeface="Georgia"/>
                <a:cs typeface="Georgia"/>
                <a:sym typeface="Georgia"/>
              </a:rPr>
              <a:t> : dérivés de celui des cartes mères des premiers PC XT ont fait leur temps.</a:t>
            </a:r>
            <a:endParaRPr sz="1300">
              <a:solidFill>
                <a:schemeClr val="dk1"/>
              </a:solidFill>
              <a:latin typeface="Georgia"/>
              <a:ea typeface="Georgia"/>
              <a:cs typeface="Georgia"/>
              <a:sym typeface="Georgia"/>
            </a:endParaRPr>
          </a:p>
          <a:p>
            <a:pPr marL="457200" lvl="0" indent="-311150" algn="just" rtl="0">
              <a:lnSpc>
                <a:spcPct val="115000"/>
              </a:lnSpc>
              <a:spcBef>
                <a:spcPts val="0"/>
              </a:spcBef>
              <a:spcAft>
                <a:spcPts val="0"/>
              </a:spcAft>
              <a:buClr>
                <a:schemeClr val="dk1"/>
              </a:buClr>
              <a:buSzPts val="1300"/>
              <a:buFont typeface="Georgia"/>
              <a:buChar char="●"/>
            </a:pPr>
            <a:r>
              <a:rPr lang="fr" sz="1300" b="1">
                <a:solidFill>
                  <a:schemeClr val="dk1"/>
                </a:solidFill>
                <a:latin typeface="Georgia"/>
                <a:ea typeface="Georgia"/>
                <a:cs typeface="Georgia"/>
                <a:sym typeface="Georgia"/>
              </a:rPr>
              <a:t>Format LPX</a:t>
            </a:r>
            <a:r>
              <a:rPr lang="fr" sz="1300">
                <a:solidFill>
                  <a:schemeClr val="dk1"/>
                </a:solidFill>
                <a:latin typeface="Georgia"/>
                <a:ea typeface="Georgia"/>
                <a:cs typeface="Georgia"/>
                <a:sym typeface="Georgia"/>
              </a:rPr>
              <a:t> : conçu pour faire des PC de bureau surbaissés. La carte mère intègre de nombreux ports mais les connecteurs d'extension sont reportés sur une carte élévatrice fixée perpendiculairement au centre de la carte mère.</a:t>
            </a:r>
            <a:endParaRPr sz="1300">
              <a:solidFill>
                <a:schemeClr val="dk1"/>
              </a:solidFill>
              <a:latin typeface="Georgia"/>
              <a:ea typeface="Georgia"/>
              <a:cs typeface="Georgia"/>
              <a:sym typeface="Georgia"/>
            </a:endParaRPr>
          </a:p>
          <a:p>
            <a:pPr marL="457200" lvl="0" indent="-311150" algn="just" rtl="0">
              <a:lnSpc>
                <a:spcPct val="115000"/>
              </a:lnSpc>
              <a:spcBef>
                <a:spcPts val="0"/>
              </a:spcBef>
              <a:spcAft>
                <a:spcPts val="0"/>
              </a:spcAft>
              <a:buClr>
                <a:schemeClr val="dk1"/>
              </a:buClr>
              <a:buSzPts val="1300"/>
              <a:buFont typeface="Georgia"/>
              <a:buChar char="●"/>
            </a:pPr>
            <a:r>
              <a:rPr lang="fr" sz="1300" b="1">
                <a:solidFill>
                  <a:schemeClr val="dk1"/>
                </a:solidFill>
                <a:latin typeface="Georgia"/>
                <a:ea typeface="Georgia"/>
                <a:cs typeface="Georgia"/>
                <a:sym typeface="Georgia"/>
              </a:rPr>
              <a:t>Format NLX </a:t>
            </a:r>
            <a:r>
              <a:rPr lang="fr" sz="1300">
                <a:solidFill>
                  <a:schemeClr val="dk1"/>
                </a:solidFill>
                <a:latin typeface="Georgia"/>
                <a:ea typeface="Georgia"/>
                <a:cs typeface="Georgia"/>
                <a:sym typeface="Georgia"/>
              </a:rPr>
              <a:t>: utilise lui aussi une carte élévatrice. Ce format a des dimensions standardisées qui font que toutes les cartes de ce format sont théoriquement interchangeables. Contrairement au format LPX, c'est cette fois la carte mère qui est enfichée dans la carte élévatrice.</a:t>
            </a:r>
            <a:endParaRPr sz="1300">
              <a:solidFill>
                <a:schemeClr val="dk1"/>
              </a:solidFill>
              <a:latin typeface="Georgia"/>
              <a:ea typeface="Georgia"/>
              <a:cs typeface="Georgia"/>
              <a:sym typeface="Georgia"/>
            </a:endParaRPr>
          </a:p>
          <a:p>
            <a:pPr marL="457200" lvl="0" indent="-311150" algn="just" rtl="0">
              <a:lnSpc>
                <a:spcPct val="115000"/>
              </a:lnSpc>
              <a:spcBef>
                <a:spcPts val="0"/>
              </a:spcBef>
              <a:spcAft>
                <a:spcPts val="0"/>
              </a:spcAft>
              <a:buClr>
                <a:schemeClr val="dk1"/>
              </a:buClr>
              <a:buSzPts val="1300"/>
              <a:buFont typeface="Georgia"/>
              <a:buChar char="●"/>
            </a:pPr>
            <a:r>
              <a:rPr lang="fr" sz="1300" b="1">
                <a:solidFill>
                  <a:schemeClr val="dk1"/>
                </a:solidFill>
                <a:latin typeface="Georgia"/>
                <a:ea typeface="Georgia"/>
                <a:cs typeface="Georgia"/>
                <a:sym typeface="Georgia"/>
              </a:rPr>
              <a:t>Format ATX </a:t>
            </a:r>
            <a:r>
              <a:rPr lang="fr" sz="1300">
                <a:solidFill>
                  <a:schemeClr val="dk1"/>
                </a:solidFill>
                <a:latin typeface="Georgia"/>
                <a:ea typeface="Georgia"/>
                <a:cs typeface="Georgia"/>
                <a:sym typeface="Georgia"/>
              </a:rPr>
              <a:t>: créé par Intel en 1995 est encore actuellement le plus utilisé, il nécessite un boîtier lui aussi de format ATX. De nombreux ports sont intégrés à la carte et les connecteurs sont regroupés à l'arrière sur deux niveaux. Cette particularité permet d'identifier le format de la carte ATX sans même ouvrir le boîtier.</a:t>
            </a:r>
            <a:endParaRPr sz="1300">
              <a:solidFill>
                <a:schemeClr val="dk1"/>
              </a:solidFill>
              <a:latin typeface="Georgia"/>
              <a:ea typeface="Georgia"/>
              <a:cs typeface="Georgia"/>
              <a:sym typeface="Georgia"/>
            </a:endParaRPr>
          </a:p>
        </p:txBody>
      </p:sp>
      <p:pic>
        <p:nvPicPr>
          <p:cNvPr id="96" name="Google Shape;96;p19"/>
          <p:cNvPicPr preferRelativeResize="0"/>
          <p:nvPr/>
        </p:nvPicPr>
        <p:blipFill rotWithShape="1">
          <a:blip r:embed="rId3">
            <a:alphaModFix/>
          </a:blip>
          <a:srcRect t="12157"/>
          <a:stretch/>
        </p:blipFill>
        <p:spPr>
          <a:xfrm>
            <a:off x="1889241" y="3474125"/>
            <a:ext cx="6139508" cy="1669375"/>
          </a:xfrm>
          <a:prstGeom prst="rect">
            <a:avLst/>
          </a:prstGeom>
          <a:noFill/>
          <a:ln>
            <a:noFill/>
          </a:ln>
        </p:spPr>
      </p:pic>
      <p:pic>
        <p:nvPicPr>
          <p:cNvPr id="97" name="Google Shape;97;p19"/>
          <p:cNvPicPr preferRelativeResize="0"/>
          <p:nvPr/>
        </p:nvPicPr>
        <p:blipFill>
          <a:blip r:embed="rId4">
            <a:alphaModFix/>
          </a:blip>
          <a:stretch>
            <a:fillRect/>
          </a:stretch>
        </p:blipFill>
        <p:spPr>
          <a:xfrm>
            <a:off x="7359700" y="4038075"/>
            <a:ext cx="1685925" cy="1009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ctrTitle"/>
          </p:nvPr>
        </p:nvSpPr>
        <p:spPr>
          <a:xfrm>
            <a:off x="0" y="199425"/>
            <a:ext cx="9144000" cy="594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fr" sz="3000" dirty="0">
                <a:solidFill>
                  <a:srgbClr val="1C4587"/>
                </a:solidFill>
                <a:latin typeface="Georgia"/>
                <a:ea typeface="Georgia"/>
                <a:cs typeface="Georgia"/>
                <a:sym typeface="Georgia"/>
              </a:rPr>
              <a:t>Les formats</a:t>
            </a:r>
            <a:endParaRPr sz="3000" dirty="0">
              <a:solidFill>
                <a:srgbClr val="1C4587"/>
              </a:solidFill>
              <a:latin typeface="Georgia"/>
              <a:ea typeface="Georgia"/>
              <a:cs typeface="Georgia"/>
              <a:sym typeface="Georgia"/>
            </a:endParaRPr>
          </a:p>
        </p:txBody>
      </p:sp>
      <p:pic>
        <p:nvPicPr>
          <p:cNvPr id="96" name="Google Shape;96;p19"/>
          <p:cNvPicPr preferRelativeResize="0"/>
          <p:nvPr/>
        </p:nvPicPr>
        <p:blipFill rotWithShape="1">
          <a:blip r:embed="rId3">
            <a:alphaModFix/>
          </a:blip>
          <a:srcRect t="12157"/>
          <a:stretch/>
        </p:blipFill>
        <p:spPr>
          <a:xfrm>
            <a:off x="0" y="1047163"/>
            <a:ext cx="10999761" cy="2990912"/>
          </a:xfrm>
          <a:prstGeom prst="rect">
            <a:avLst/>
          </a:prstGeom>
          <a:noFill/>
          <a:ln>
            <a:noFill/>
          </a:ln>
        </p:spPr>
      </p:pic>
      <p:pic>
        <p:nvPicPr>
          <p:cNvPr id="97" name="Google Shape;97;p19"/>
          <p:cNvPicPr preferRelativeResize="0"/>
          <p:nvPr/>
        </p:nvPicPr>
        <p:blipFill>
          <a:blip r:embed="rId4">
            <a:alphaModFix/>
          </a:blip>
          <a:stretch>
            <a:fillRect/>
          </a:stretch>
        </p:blipFill>
        <p:spPr>
          <a:xfrm>
            <a:off x="7359700" y="4038075"/>
            <a:ext cx="1685925" cy="1009650"/>
          </a:xfrm>
          <a:prstGeom prst="rect">
            <a:avLst/>
          </a:prstGeom>
          <a:noFill/>
          <a:ln>
            <a:noFill/>
          </a:ln>
        </p:spPr>
      </p:pic>
    </p:spTree>
    <p:extLst>
      <p:ext uri="{BB962C8B-B14F-4D97-AF65-F5344CB8AC3E}">
        <p14:creationId xmlns:p14="http://schemas.microsoft.com/office/powerpoint/2010/main" val="274762314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396</Words>
  <Application>Microsoft Macintosh PowerPoint</Application>
  <PresentationFormat>Affichage à l'écran (16:9)</PresentationFormat>
  <Paragraphs>21</Paragraphs>
  <Slides>6</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vt:i4>
      </vt:variant>
    </vt:vector>
  </HeadingPairs>
  <TitlesOfParts>
    <vt:vector size="11" baseType="lpstr">
      <vt:lpstr>-apple-system</vt:lpstr>
      <vt:lpstr>Arial</vt:lpstr>
      <vt:lpstr>DDG_ProximaNova</vt:lpstr>
      <vt:lpstr>Georgia</vt:lpstr>
      <vt:lpstr>Simple Light</vt:lpstr>
      <vt:lpstr>Définition de la carte mère</vt:lpstr>
      <vt:lpstr>Présentation PowerPoint</vt:lpstr>
      <vt:lpstr>Composants montés à la surface de la carte-mère</vt:lpstr>
      <vt:lpstr>Présentation PowerPoint</vt:lpstr>
      <vt:lpstr>Les formats</vt:lpstr>
      <vt:lpstr>Les formats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Maintenance Informatique, niveau 1</dc:title>
  <cp:lastModifiedBy>Denis Christine</cp:lastModifiedBy>
  <cp:revision>4</cp:revision>
  <dcterms:modified xsi:type="dcterms:W3CDTF">2023-11-04T11:15:25Z</dcterms:modified>
</cp:coreProperties>
</file>